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298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5020"/>
            <a:ext cx="6422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Walmart Sales Analysis: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1396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key findings from our data analysis project focused on Walmart sales data. We will uncover insights on top branches, profitable product lines, customer segmentation, and more.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8016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By: Ayush Kumar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350" y="558879"/>
            <a:ext cx="9958030" cy="627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b="1" kern="0" spc="-119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TASK:10→Sales Trends by Day of the Week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50" y="1587341"/>
            <a:ext cx="11790878" cy="436506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02350" y="6178153"/>
            <a:ext cx="4274820" cy="1492567"/>
          </a:xfrm>
          <a:prstGeom prst="roundRect">
            <a:avLst>
              <a:gd name="adj" fmla="val 564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10590" y="6386393"/>
            <a:ext cx="2508647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10590" y="6820257"/>
            <a:ext cx="3858339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Extract the day of the week from the transaction date.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77790" y="6178153"/>
            <a:ext cx="4274820" cy="1492567"/>
          </a:xfrm>
          <a:prstGeom prst="roundRect">
            <a:avLst>
              <a:gd name="adj" fmla="val 564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86030" y="6386393"/>
            <a:ext cx="2508647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386030" y="6820257"/>
            <a:ext cx="3858339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total sales by the day of the week.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53230" y="6178153"/>
            <a:ext cx="4274820" cy="1492567"/>
          </a:xfrm>
          <a:prstGeom prst="roundRect">
            <a:avLst>
              <a:gd name="adj" fmla="val 564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61471" y="6386393"/>
            <a:ext cx="2508647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861471" y="6820257"/>
            <a:ext cx="3858339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 total sales for each day of the week, ordered by day.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6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excited to continue exploring Walmart sales data to uncover valuable insights and drive business success.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7550" y="312420"/>
            <a:ext cx="5622012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 :1 →Top Branch by Sales Growth Rate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50" y="894636"/>
            <a:ext cx="11102340" cy="31318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550" y="4267795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397550" y="4558903"/>
            <a:ext cx="4426506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total sales per branch for each month.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5108853" y="4267795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108853" y="4558903"/>
            <a:ext cx="4426506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the growth rate between consecutive months.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9820156" y="4267795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9820156" y="4558903"/>
            <a:ext cx="4426506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branch with the highest growth rate.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397550" y="5013127"/>
            <a:ext cx="2840236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 :2 →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397550" y="5538549"/>
            <a:ext cx="5186243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Most Profitable Product Line per Branch</a:t>
            </a:r>
            <a:endParaRPr lang="en-US" sz="22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50" y="6063972"/>
            <a:ext cx="11018520" cy="2781300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397550" y="8973026"/>
            <a:ext cx="4536043" cy="669727"/>
          </a:xfrm>
          <a:prstGeom prst="roundRect">
            <a:avLst>
              <a:gd name="adj" fmla="val 71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18755" y="9094232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100" dirty="0"/>
          </a:p>
        </p:txBody>
      </p:sp>
      <p:sp>
        <p:nvSpPr>
          <p:cNvPr id="15" name="Text 11"/>
          <p:cNvSpPr/>
          <p:nvPr/>
        </p:nvSpPr>
        <p:spPr>
          <a:xfrm>
            <a:off x="518755" y="9339858"/>
            <a:ext cx="4293632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profit margin for each transaction.</a:t>
            </a:r>
            <a:endParaRPr lang="en-US" sz="850" dirty="0"/>
          </a:p>
        </p:txBody>
      </p:sp>
      <p:sp>
        <p:nvSpPr>
          <p:cNvPr id="16" name="Shape 12"/>
          <p:cNvSpPr/>
          <p:nvPr/>
        </p:nvSpPr>
        <p:spPr>
          <a:xfrm>
            <a:off x="5047178" y="8973026"/>
            <a:ext cx="4536043" cy="669727"/>
          </a:xfrm>
          <a:prstGeom prst="roundRect">
            <a:avLst>
              <a:gd name="adj" fmla="val 71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5168384" y="9094232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100" dirty="0"/>
          </a:p>
        </p:txBody>
      </p:sp>
      <p:sp>
        <p:nvSpPr>
          <p:cNvPr id="18" name="Text 14"/>
          <p:cNvSpPr/>
          <p:nvPr/>
        </p:nvSpPr>
        <p:spPr>
          <a:xfrm>
            <a:off x="5168384" y="9339858"/>
            <a:ext cx="4293632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total profit per product line.</a:t>
            </a:r>
            <a:endParaRPr lang="en-US" sz="850" dirty="0"/>
          </a:p>
        </p:txBody>
      </p:sp>
      <p:sp>
        <p:nvSpPr>
          <p:cNvPr id="19" name="Shape 15"/>
          <p:cNvSpPr/>
          <p:nvPr/>
        </p:nvSpPr>
        <p:spPr>
          <a:xfrm>
            <a:off x="9696807" y="8973026"/>
            <a:ext cx="4536043" cy="669727"/>
          </a:xfrm>
          <a:prstGeom prst="roundRect">
            <a:avLst>
              <a:gd name="adj" fmla="val 71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9818013" y="9094232"/>
            <a:ext cx="1420058" cy="177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en-US" sz="1100" b="1" kern="0" spc="-3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100" dirty="0"/>
          </a:p>
        </p:txBody>
      </p:sp>
      <p:sp>
        <p:nvSpPr>
          <p:cNvPr id="21" name="Text 17"/>
          <p:cNvSpPr/>
          <p:nvPr/>
        </p:nvSpPr>
        <p:spPr>
          <a:xfrm>
            <a:off x="9818013" y="9339858"/>
            <a:ext cx="4293632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850" kern="0" spc="-1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product line with the highest profit.</a:t>
            </a:r>
            <a:endParaRPr lang="en-US" sz="8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926" y="434459"/>
            <a:ext cx="394989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100" b="1" kern="0" spc="-9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TASK:3→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926" y="1165146"/>
            <a:ext cx="803529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100" b="1" kern="0" spc="-9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Segmentation Based on Spending</a:t>
            </a:r>
            <a:endParaRPr lang="en-US" sz="3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26" y="1895832"/>
            <a:ext cx="394930" cy="3949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2926" y="2448758"/>
            <a:ext cx="19748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552926" y="2790349"/>
            <a:ext cx="435018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total spending for each customer.</a:t>
            </a: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047" y="1895832"/>
            <a:ext cx="394930" cy="39493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140047" y="2448758"/>
            <a:ext cx="19748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5140047" y="2790349"/>
            <a:ext cx="435018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Classify customers based on spending thresholds.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7168" y="1895832"/>
            <a:ext cx="394930" cy="39493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7168" y="2448758"/>
            <a:ext cx="19748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9727168" y="2790349"/>
            <a:ext cx="435018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customer ID and spending segment.</a:t>
            </a:r>
            <a:endParaRPr lang="en-US" sz="1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926" y="3220760"/>
            <a:ext cx="10774680" cy="5212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246" y="350639"/>
            <a:ext cx="3187660" cy="398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500" b="1" kern="0" spc="-7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TASK:4→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46246" y="940237"/>
            <a:ext cx="6236256" cy="398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500" b="1" kern="0" spc="-7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Detecting Anomalies in Sales Transactions</a:t>
            </a:r>
            <a:endParaRPr lang="en-US" sz="2500" dirty="0"/>
          </a:p>
        </p:txBody>
      </p:sp>
      <p:sp>
        <p:nvSpPr>
          <p:cNvPr id="4" name="Shape 2"/>
          <p:cNvSpPr/>
          <p:nvPr/>
        </p:nvSpPr>
        <p:spPr>
          <a:xfrm>
            <a:off x="629841" y="1529834"/>
            <a:ext cx="15240" cy="7753945"/>
          </a:xfrm>
          <a:prstGeom prst="roundRect">
            <a:avLst>
              <a:gd name="adj" fmla="val 351400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765631" y="1808917"/>
            <a:ext cx="446246" cy="15240"/>
          </a:xfrm>
          <a:prstGeom prst="roundRect">
            <a:avLst>
              <a:gd name="adj" fmla="val 351400"/>
            </a:avLst>
          </a:prstGeom>
          <a:solidFill>
            <a:srgbClr val="C0C1D7"/>
          </a:solidFill>
          <a:ln/>
        </p:spPr>
      </p:sp>
      <p:sp>
        <p:nvSpPr>
          <p:cNvPr id="6" name="Shape 4"/>
          <p:cNvSpPr/>
          <p:nvPr/>
        </p:nvSpPr>
        <p:spPr>
          <a:xfrm>
            <a:off x="494050" y="1673185"/>
            <a:ext cx="286822" cy="28682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9063" y="1720929"/>
            <a:ext cx="76795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338739" y="1657231"/>
            <a:ext cx="1593771" cy="199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1338739" y="1932861"/>
            <a:ext cx="12845415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kern="0" spc="-2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the average and standard deviation of sales.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765631" y="2670691"/>
            <a:ext cx="446246" cy="15240"/>
          </a:xfrm>
          <a:prstGeom prst="roundRect">
            <a:avLst>
              <a:gd name="adj" fmla="val 351400"/>
            </a:avLst>
          </a:prstGeom>
          <a:solidFill>
            <a:srgbClr val="C0C1D7"/>
          </a:solidFill>
          <a:ln/>
        </p:spPr>
      </p:sp>
      <p:sp>
        <p:nvSpPr>
          <p:cNvPr id="11" name="Shape 9"/>
          <p:cNvSpPr/>
          <p:nvPr/>
        </p:nvSpPr>
        <p:spPr>
          <a:xfrm>
            <a:off x="494050" y="2534960"/>
            <a:ext cx="286822" cy="28682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0013" y="2582704"/>
            <a:ext cx="114776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1338739" y="2519005"/>
            <a:ext cx="5592366" cy="199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 :identify transactions with sales significantly above or below average.</a:t>
            </a:r>
            <a:endParaRPr lang="en-US" sz="12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739" y="2861548"/>
            <a:ext cx="11254740" cy="543306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765631" y="8828484"/>
            <a:ext cx="446246" cy="15240"/>
          </a:xfrm>
          <a:prstGeom prst="roundRect">
            <a:avLst>
              <a:gd name="adj" fmla="val 351400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494050" y="8692753"/>
            <a:ext cx="286822" cy="286822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578584" y="8740497"/>
            <a:ext cx="117753" cy="191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338739" y="8676799"/>
            <a:ext cx="1593771" cy="199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1338739" y="8952428"/>
            <a:ext cx="12845415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kern="0" spc="-2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the anomalous transactions.</a:t>
            </a:r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8520" y="423148"/>
            <a:ext cx="3847267" cy="480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b="1" kern="0" spc="-9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TASK:5→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8520" y="1134666"/>
            <a:ext cx="6785729" cy="480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b="1" kern="0" spc="-9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Most Popular Payment Method by City</a:t>
            </a:r>
            <a:endParaRPr lang="en-US" sz="3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20" y="1846183"/>
            <a:ext cx="769382" cy="12311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8645" y="2000012"/>
            <a:ext cx="1923574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1538645" y="2332792"/>
            <a:ext cx="12553236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transactions by city and payment method.</a:t>
            </a: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20" y="3077289"/>
            <a:ext cx="769382" cy="12311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38645" y="3231118"/>
            <a:ext cx="1923574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1538645" y="3563898"/>
            <a:ext cx="12553236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the count of each payment method.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520" y="4308396"/>
            <a:ext cx="769382" cy="123110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8645" y="4462224"/>
            <a:ext cx="1923574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kern="0" spc="-4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1538645" y="4795004"/>
            <a:ext cx="12553236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most popular payment method.</a:t>
            </a:r>
            <a:endParaRPr lang="en-US" sz="1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8778" y="5814060"/>
            <a:ext cx="4689038" cy="1846659"/>
          </a:xfrm>
          <a:prstGeom prst="rect">
            <a:avLst/>
          </a:prstGeom>
        </p:spPr>
      </p:pic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0927" y="5814060"/>
            <a:ext cx="2700695" cy="18466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593" y="431840"/>
            <a:ext cx="8450580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050" b="1" kern="0" spc="-93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TASK:6→Monthly Sales Distribution by Gender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549593" y="1158002"/>
            <a:ext cx="2255163" cy="904637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14137" y="1453277"/>
            <a:ext cx="7881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2961680" y="1314926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2961680" y="1654493"/>
            <a:ext cx="244899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sales by month and gender.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2883218" y="2053114"/>
            <a:ext cx="11119128" cy="11430"/>
          </a:xfrm>
          <a:prstGeom prst="roundRect">
            <a:avLst>
              <a:gd name="adj" fmla="val 577030"/>
            </a:avLst>
          </a:prstGeom>
          <a:solidFill>
            <a:srgbClr val="C0C1D7"/>
          </a:solidFill>
          <a:ln/>
        </p:spPr>
      </p:sp>
      <p:sp>
        <p:nvSpPr>
          <p:cNvPr id="8" name="Shape 6"/>
          <p:cNvSpPr/>
          <p:nvPr/>
        </p:nvSpPr>
        <p:spPr>
          <a:xfrm>
            <a:off x="549593" y="2141101"/>
            <a:ext cx="4510326" cy="904637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14137" y="2436376"/>
            <a:ext cx="11775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5216843" y="2298025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5216843" y="2637592"/>
            <a:ext cx="3411855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total sales for each gender per month.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138380" y="3036213"/>
            <a:ext cx="8863965" cy="11430"/>
          </a:xfrm>
          <a:prstGeom prst="roundRect">
            <a:avLst>
              <a:gd name="adj" fmla="val 577030"/>
            </a:avLst>
          </a:prstGeom>
          <a:solidFill>
            <a:srgbClr val="C0C1D7"/>
          </a:solidFill>
          <a:ln/>
        </p:spPr>
      </p:sp>
      <p:sp>
        <p:nvSpPr>
          <p:cNvPr id="13" name="Shape 11"/>
          <p:cNvSpPr/>
          <p:nvPr/>
        </p:nvSpPr>
        <p:spPr>
          <a:xfrm>
            <a:off x="549593" y="3124200"/>
            <a:ext cx="6765608" cy="904637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14137" y="3419475"/>
            <a:ext cx="12084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472124" y="3281124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kern="0" spc="-4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7472124" y="3620691"/>
            <a:ext cx="3156942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total sales by gender for each month.</a:t>
            </a:r>
            <a:endParaRPr lang="en-US" sz="120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93" y="4205407"/>
            <a:ext cx="4335899" cy="35929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574" y="465534"/>
            <a:ext cx="8910876" cy="528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b="1" kern="0" spc="-10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TASK:7→Best Product Line by Customer Type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835104" y="1333143"/>
            <a:ext cx="22860" cy="3265408"/>
          </a:xfrm>
          <a:prstGeom prst="roundRect">
            <a:avLst>
              <a:gd name="adj" fmla="val 311081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1014115" y="1702475"/>
            <a:ext cx="592574" cy="22860"/>
          </a:xfrm>
          <a:prstGeom prst="roundRect">
            <a:avLst>
              <a:gd name="adj" fmla="val 311081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656094" y="1523524"/>
            <a:ext cx="380881" cy="38088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95516" y="1586984"/>
            <a:ext cx="101918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777722" y="1502450"/>
            <a:ext cx="211645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777722" y="1868567"/>
            <a:ext cx="12260104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sales by customer type and product line.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1014115" y="2847380"/>
            <a:ext cx="592574" cy="22860"/>
          </a:xfrm>
          <a:prstGeom prst="roundRect">
            <a:avLst>
              <a:gd name="adj" fmla="val 311081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656094" y="2668429"/>
            <a:ext cx="380881" cy="38088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70275" y="2731889"/>
            <a:ext cx="152400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777722" y="2647355"/>
            <a:ext cx="211645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777722" y="3013472"/>
            <a:ext cx="12260104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total sales for each product line by customer type.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1014115" y="3992285"/>
            <a:ext cx="592574" cy="22860"/>
          </a:xfrm>
          <a:prstGeom prst="roundRect">
            <a:avLst>
              <a:gd name="adj" fmla="val 311081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656094" y="3813334"/>
            <a:ext cx="380881" cy="380881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8370" y="3876794"/>
            <a:ext cx="156329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kern="0" spc="-6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777722" y="3792260"/>
            <a:ext cx="211645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kern="0" spc="-5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777722" y="4158377"/>
            <a:ext cx="12260104" cy="27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best product line for each customer type.</a:t>
            </a:r>
            <a:endParaRPr lang="en-US" sz="130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4" y="4788932"/>
            <a:ext cx="9357360" cy="3421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437" y="351472"/>
            <a:ext cx="5793462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500" b="1" kern="0" spc="-7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TASK:8→Identifying Repeat Customers</a:t>
            </a:r>
            <a:endParaRPr lang="en-US" sz="2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37" y="1006554"/>
            <a:ext cx="639127" cy="10226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78255" y="1134308"/>
            <a:ext cx="1597938" cy="199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1278255" y="1410653"/>
            <a:ext cx="12904708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kern="0" spc="-2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transactions for each customer within a specific time frame.</a:t>
            </a:r>
            <a:endParaRPr lang="en-US" sz="1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37" y="2029182"/>
            <a:ext cx="639127" cy="10226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8255" y="2156936"/>
            <a:ext cx="1597938" cy="199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1278255" y="2433280"/>
            <a:ext cx="12904708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kern="0" spc="-2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customers with multiple purchases within the time frame.</a:t>
            </a:r>
            <a:endParaRPr lang="en-US" sz="1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37" y="3051810"/>
            <a:ext cx="639127" cy="10226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278255" y="3179564"/>
            <a:ext cx="1597938" cy="199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kern="0" spc="-3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1278255" y="3455908"/>
            <a:ext cx="12904708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kern="0" spc="-2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the list of repeat customers.</a:t>
            </a:r>
            <a:endParaRPr lang="en-US" sz="10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437" y="4218146"/>
            <a:ext cx="7970520" cy="48996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168" y="458153"/>
            <a:ext cx="8356878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250" b="1" kern="0" spc="-98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TASK:9→Top 5 Customers by Sales Volume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68" y="1312069"/>
            <a:ext cx="9790033" cy="320778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83168" y="4707255"/>
            <a:ext cx="2243971" cy="967621"/>
          </a:xfrm>
          <a:prstGeom prst="roundRect">
            <a:avLst>
              <a:gd name="adj" fmla="val 7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57357" y="5024438"/>
            <a:ext cx="83582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993708" y="4873823"/>
            <a:ext cx="2082879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993708" y="5233988"/>
            <a:ext cx="2905363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Calculate total sales for each customer.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2910364" y="5665351"/>
            <a:ext cx="11053643" cy="11430"/>
          </a:xfrm>
          <a:prstGeom prst="roundRect">
            <a:avLst>
              <a:gd name="adj" fmla="val 612322"/>
            </a:avLst>
          </a:prstGeom>
          <a:solidFill>
            <a:srgbClr val="C0C1D7"/>
          </a:solidFill>
          <a:ln/>
        </p:spPr>
      </p:sp>
      <p:sp>
        <p:nvSpPr>
          <p:cNvPr id="9" name="Shape 6"/>
          <p:cNvSpPr/>
          <p:nvPr/>
        </p:nvSpPr>
        <p:spPr>
          <a:xfrm>
            <a:off x="583168" y="5758101"/>
            <a:ext cx="4487942" cy="967621"/>
          </a:xfrm>
          <a:prstGeom prst="roundRect">
            <a:avLst>
              <a:gd name="adj" fmla="val 7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357" y="6075283"/>
            <a:ext cx="125016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237678" y="5924669"/>
            <a:ext cx="2082879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237678" y="6284833"/>
            <a:ext cx="3703796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Sort customers by total sales in descending order.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5154335" y="6716197"/>
            <a:ext cx="8809673" cy="11430"/>
          </a:xfrm>
          <a:prstGeom prst="roundRect">
            <a:avLst>
              <a:gd name="adj" fmla="val 612322"/>
            </a:avLst>
          </a:prstGeom>
          <a:solidFill>
            <a:srgbClr val="C0C1D7"/>
          </a:solidFill>
          <a:ln/>
        </p:spPr>
      </p:sp>
      <p:sp>
        <p:nvSpPr>
          <p:cNvPr id="14" name="Shape 11"/>
          <p:cNvSpPr/>
          <p:nvPr/>
        </p:nvSpPr>
        <p:spPr>
          <a:xfrm>
            <a:off x="583168" y="6808946"/>
            <a:ext cx="6732032" cy="967621"/>
          </a:xfrm>
          <a:prstGeom prst="roundRect">
            <a:avLst>
              <a:gd name="adj" fmla="val 7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57357" y="7126129"/>
            <a:ext cx="12823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81768" y="6975515"/>
            <a:ext cx="2082879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kern="0" spc="-49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 3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81768" y="7335679"/>
            <a:ext cx="3722965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highlight>
                  <a:srgbClr val="DADBF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 the top 5 customers with the highest sales.</a:t>
            </a:r>
            <a:endParaRPr lang="en-US" sz="13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503</Words>
  <Application>Microsoft Office PowerPoint</Application>
  <PresentationFormat>Custom</PresentationFormat>
  <Paragraphs>101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Consolas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Ayush Kumar - [CB.EN.U4CSE22506]</cp:lastModifiedBy>
  <cp:revision>3</cp:revision>
  <dcterms:created xsi:type="dcterms:W3CDTF">2024-12-13T18:05:54Z</dcterms:created>
  <dcterms:modified xsi:type="dcterms:W3CDTF">2025-07-25T06:50:31Z</dcterms:modified>
</cp:coreProperties>
</file>